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329" r:id="rId2"/>
    <p:sldId id="256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54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F502E3-C45C-4293-BB44-68D3DC28AB0A}" type="datetimeFigureOut">
              <a:rPr kumimoji="1" lang="ja-JP" altLang="en-US" smtClean="0"/>
              <a:t>2024/1/9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CFF1E7-7FFE-4FB3-A2E3-87AB0123A3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1974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2819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ja-JP" altLang="ja-JP" dirty="0"/>
              <a:t>こちら</a:t>
            </a:r>
            <a:r>
              <a:rPr lang="ja-JP" altLang="en-US" dirty="0"/>
              <a:t>が</a:t>
            </a:r>
            <a:r>
              <a:rPr lang="ja-JP" altLang="ja-JP" dirty="0"/>
              <a:t>圧入のメカニズム</a:t>
            </a:r>
            <a:r>
              <a:rPr lang="ja-JP" altLang="en-US" dirty="0"/>
              <a:t>です</a:t>
            </a:r>
            <a:r>
              <a:rPr lang="ja-JP" altLang="ja-JP" dirty="0"/>
              <a:t>。</a:t>
            </a:r>
            <a:r>
              <a:rPr lang="ja-JP" altLang="en-US" dirty="0"/>
              <a:t>　</a:t>
            </a:r>
            <a:r>
              <a:rPr lang="en-US" altLang="ja-JP" b="1" dirty="0">
                <a:latin typeface="+mn-ea"/>
              </a:rPr>
              <a:t>【</a:t>
            </a:r>
            <a:r>
              <a:rPr lang="ja-JP" altLang="en-US" b="1" dirty="0">
                <a:latin typeface="+mn-ea"/>
              </a:rPr>
              <a:t>改行</a:t>
            </a:r>
            <a:r>
              <a:rPr lang="en-US" altLang="ja-JP" b="1" dirty="0">
                <a:latin typeface="+mn-ea"/>
              </a:rPr>
              <a:t>】</a:t>
            </a:r>
            <a:r>
              <a:rPr lang="ja-JP" altLang="en-US" dirty="0"/>
              <a:t> </a:t>
            </a:r>
            <a:endParaRPr lang="ja-JP" altLang="ja-JP" dirty="0"/>
          </a:p>
          <a:p>
            <a:r>
              <a:rPr lang="ja-JP" altLang="ja-JP" dirty="0"/>
              <a:t>すでに地中に押し込まれた完成杭をつか</a:t>
            </a:r>
            <a:r>
              <a:rPr lang="ja-JP" altLang="en-US" dirty="0"/>
              <a:t>み</a:t>
            </a:r>
            <a:r>
              <a:rPr lang="ja-JP" altLang="ja-JP" dirty="0"/>
              <a:t>、</a:t>
            </a:r>
            <a:r>
              <a:rPr lang="ja-JP" altLang="en-US" dirty="0"/>
              <a:t>そ</a:t>
            </a:r>
            <a:r>
              <a:rPr lang="ja-JP" altLang="ja-JP" dirty="0"/>
              <a:t>の引抜抵抗力を反力として、</a:t>
            </a:r>
            <a:r>
              <a:rPr lang="ja-JP" altLang="en-US" dirty="0"/>
              <a:t>新たな</a:t>
            </a:r>
            <a:r>
              <a:rPr lang="ja-JP" altLang="ja-JP" dirty="0"/>
              <a:t>杭を貫入させます。</a:t>
            </a:r>
            <a:endParaRPr lang="en-US" altLang="ja-JP" dirty="0"/>
          </a:p>
          <a:p>
            <a:r>
              <a:rPr lang="ja-JP" altLang="en-US" dirty="0"/>
              <a:t>押し込むために必要な反力を本体重量ではなく、</a:t>
            </a:r>
            <a:endParaRPr lang="en-US" altLang="ja-JP" dirty="0"/>
          </a:p>
          <a:p>
            <a:r>
              <a:rPr lang="ja-JP" altLang="en-US" dirty="0"/>
              <a:t>既設杭の引抜抵抗力を利用するため</a:t>
            </a:r>
            <a:r>
              <a:rPr lang="ja-JP" altLang="ja-JP" dirty="0"/>
              <a:t>、小さな機体から大きなエネルギーを発揮することができます</a:t>
            </a:r>
            <a:r>
              <a:rPr lang="ja-JP" altLang="en-US" dirty="0"/>
              <a:t>。　</a:t>
            </a:r>
            <a:r>
              <a:rPr lang="en-US" altLang="ja-JP" b="1" dirty="0">
                <a:latin typeface="+mn-ea"/>
              </a:rPr>
              <a:t>【</a:t>
            </a:r>
            <a:r>
              <a:rPr lang="ja-JP" altLang="en-US" b="1" dirty="0">
                <a:latin typeface="+mn-ea"/>
              </a:rPr>
              <a:t>改行</a:t>
            </a:r>
            <a:r>
              <a:rPr lang="en-US" altLang="ja-JP" b="1" dirty="0">
                <a:latin typeface="+mn-ea"/>
              </a:rPr>
              <a:t>】</a:t>
            </a:r>
            <a:r>
              <a:rPr lang="ja-JP" altLang="en-US" dirty="0"/>
              <a:t> </a:t>
            </a:r>
          </a:p>
        </p:txBody>
      </p:sp>
      <p:sp>
        <p:nvSpPr>
          <p:cNvPr id="162820" name="スライド番号プレースホルダ 3"/>
          <p:cNvSpPr txBox="1">
            <a:spLocks noGrp="1"/>
          </p:cNvSpPr>
          <p:nvPr/>
        </p:nvSpPr>
        <p:spPr bwMode="auto">
          <a:xfrm>
            <a:off x="8161522" y="4380786"/>
            <a:ext cx="6242383" cy="230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131" tIns="45065" rIns="90131" bIns="45065" anchor="b"/>
          <a:lstStyle>
            <a:lvl1pPr defTabSz="13144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pitchFamily="18" charset="-128"/>
              </a:defRPr>
            </a:lvl1pPr>
            <a:lvl2pPr marL="742950" indent="-285750" defTabSz="13144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pitchFamily="18" charset="-128"/>
              </a:defRPr>
            </a:lvl2pPr>
            <a:lvl3pPr marL="1143000" indent="-228600" defTabSz="13144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pitchFamily="18" charset="-128"/>
              </a:defRPr>
            </a:lvl3pPr>
            <a:lvl4pPr marL="1600200" indent="-228600" defTabSz="13144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pitchFamily="18" charset="-128"/>
              </a:defRPr>
            </a:lvl4pPr>
            <a:lvl5pPr marL="2057400" indent="-228600" defTabSz="13144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pitchFamily="18" charset="-128"/>
              </a:defRPr>
            </a:lvl5pPr>
            <a:lvl6pPr marL="2514600" indent="-228600" defTabSz="13144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pitchFamily="18" charset="-128"/>
              </a:defRPr>
            </a:lvl6pPr>
            <a:lvl7pPr marL="2971800" indent="-228600" defTabSz="13144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pitchFamily="18" charset="-128"/>
              </a:defRPr>
            </a:lvl7pPr>
            <a:lvl8pPr marL="3429000" indent="-228600" defTabSz="13144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pitchFamily="18" charset="-128"/>
              </a:defRPr>
            </a:lvl8pPr>
            <a:lvl9pPr marL="3886200" indent="-228600" defTabSz="13144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6DDEB27-00AA-4680-80B2-E3E9BC4C8631}" type="slidenum">
              <a:rPr lang="en-US" altLang="ja-JP">
                <a:latin typeface="Arial" charset="0"/>
                <a:ea typeface="ＭＳ Ｐゴシック" pitchFamily="50" charset="-128"/>
              </a:rPr>
              <a:pPr algn="r" eaLnBrk="1" hangingPunct="1">
                <a:spcBef>
                  <a:spcPct val="0"/>
                </a:spcBef>
              </a:pPr>
              <a:t>1</a:t>
            </a:fld>
            <a:endParaRPr lang="en-US" altLang="ja-JP">
              <a:latin typeface="Arial" charset="0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985961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F297E35-E5F9-BE77-EBEE-1CC53BDA8E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60F11DB-B102-BC4E-E5AB-767CB680FC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B997819-DA85-2772-94B9-75BB3F1F1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A2EDF-6018-4200-B6F3-B54EEF561304}" type="datetimeFigureOut">
              <a:rPr kumimoji="1" lang="ja-JP" altLang="en-US" smtClean="0"/>
              <a:t>2024/1/9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AA99609-499C-BA01-E331-EECA3B3D9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A14345-97FD-EEFE-F193-BE8C5CA7A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EB342-2713-4FBF-8367-D62C437A1D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9665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EF395FD-7214-4470-2DDD-A6AD2F6AB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0F4CB44-6C14-49E7-2648-FA9F65DF5D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CB91821-BF43-666C-59AE-ED243605F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A2EDF-6018-4200-B6F3-B54EEF561304}" type="datetimeFigureOut">
              <a:rPr kumimoji="1" lang="ja-JP" altLang="en-US" smtClean="0"/>
              <a:t>2024/1/9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BB384D9-C59B-676D-11AD-D4B8C861C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BF31085-08BF-26D1-E632-393F9E2B2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EB342-2713-4FBF-8367-D62C437A1D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2916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16270C4-82B9-04E2-6FD5-F9C5EC3B3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61292F5-B21D-E7B1-C447-D766ED8A4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9869F34-078B-8490-3C73-E9B4BF0B8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A2EDF-6018-4200-B6F3-B54EEF561304}" type="datetimeFigureOut">
              <a:rPr kumimoji="1" lang="ja-JP" altLang="en-US" smtClean="0"/>
              <a:t>2024/1/9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90B30F4-70D9-1D1E-7743-6ED447354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E184A68-2AAE-CFA5-0176-79A7B9421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EB342-2713-4FBF-8367-D62C437A1D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7776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4597253-AED4-3534-37E3-E27C77CF5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2B58249-06C1-EBEE-F7D1-1513849476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6E8393B-9C99-9E19-635D-8C50D68A4E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B60EBE6-FBB8-CCA4-0181-69FB5F5A7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A2EDF-6018-4200-B6F3-B54EEF561304}" type="datetimeFigureOut">
              <a:rPr kumimoji="1" lang="ja-JP" altLang="en-US" smtClean="0"/>
              <a:t>2024/1/9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99F361F-BC42-9B9D-0CF7-EDA189D1A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B638998-853C-4E71-0C30-443478524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EB342-2713-4FBF-8367-D62C437A1D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4986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AF34755-E2D7-7A1B-0290-A417D7682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ED27DBB-970B-0DEB-6D5D-83BF562DF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378CE84-932E-3CA0-2D9C-7775FCDA6B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6A959456-F1B4-F828-B1DB-B94C97D50D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6FAE5067-B34A-3275-5BAA-A8202FE691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879A1D34-62D8-2F8A-38DE-45FC2A861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A2EDF-6018-4200-B6F3-B54EEF561304}" type="datetimeFigureOut">
              <a:rPr kumimoji="1" lang="ja-JP" altLang="en-US" smtClean="0"/>
              <a:t>2024/1/9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84FADAB1-B5CB-A263-479C-9F69A5A22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968AA8A-863E-6715-C559-7CB41466A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EB342-2713-4FBF-8367-D62C437A1D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2562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ADB6615-D39E-BB50-5D85-79B4021D7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1A468D1-A072-FDD9-64BA-97CDEAF21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A2EDF-6018-4200-B6F3-B54EEF561304}" type="datetimeFigureOut">
              <a:rPr kumimoji="1" lang="ja-JP" altLang="en-US" smtClean="0"/>
              <a:t>2024/1/9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5F46FEC-81B4-78C6-EF61-F176E017B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F1EC345-AE1E-64A9-D2EC-B763A2F01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EB342-2713-4FBF-8367-D62C437A1D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0206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08282080-408F-37D2-8B90-636FC6955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A2EDF-6018-4200-B6F3-B54EEF561304}" type="datetimeFigureOut">
              <a:rPr kumimoji="1" lang="ja-JP" altLang="en-US" smtClean="0"/>
              <a:t>2024/1/9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BB1BF054-4501-FA02-4516-F86FBB45C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0570314-0DD6-2356-92EB-55DC80ADF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EB342-2713-4FBF-8367-D62C437A1D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6678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367A137-B760-6B8A-D113-D57A54ABB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420B016-45C7-9FC4-97ED-0AC4FC587A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DB3EB4-80B6-DB9A-EEAD-844D36076F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3EA1EC2-7C9E-AF9C-91B7-CF539E480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A2EDF-6018-4200-B6F3-B54EEF561304}" type="datetimeFigureOut">
              <a:rPr kumimoji="1" lang="ja-JP" altLang="en-US" smtClean="0"/>
              <a:t>2024/1/9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D137624-7FED-E41D-850E-4305EA3AD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10121C7-A70C-5D07-C171-FF2990EAB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EB342-2713-4FBF-8367-D62C437A1D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509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9C9BC7F-3FF0-66A8-9706-ED5727DA0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E44D119-1532-EC56-22C5-42F70ACF01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5707857-EE02-01E1-C80C-2324B3CEB0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837581D-C49E-D41C-F129-4D39B0895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A2EDF-6018-4200-B6F3-B54EEF561304}" type="datetimeFigureOut">
              <a:rPr kumimoji="1" lang="ja-JP" altLang="en-US" smtClean="0"/>
              <a:t>2024/1/9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9D099F7-C1F6-9F0C-007D-1B34D1F06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5AF090C-4C6C-4AA0-92E1-276BB1A29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EB342-2713-4FBF-8367-D62C437A1D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9780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12DA3D4-2267-D18A-BDB7-3697CC3C3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A3E1EA2-77B9-60DA-2C31-AD7816A179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C7698A0-58ED-C346-3054-46CAD09D6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A2EDF-6018-4200-B6F3-B54EEF561304}" type="datetimeFigureOut">
              <a:rPr kumimoji="1" lang="ja-JP" altLang="en-US" smtClean="0"/>
              <a:t>2024/1/9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7FBDA9-BA16-4045-A122-25036F387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345A155-39A8-A332-9E1E-0A0533C09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EB342-2713-4FBF-8367-D62C437A1D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6296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1B16DCC9-048A-8E00-40EA-0CEA3CBBB4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48D4B16-3FBE-C14E-055A-820B0AA5D1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72E3E94-EC1B-1BAD-B582-828BC4FB1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A2EDF-6018-4200-B6F3-B54EEF561304}" type="datetimeFigureOut">
              <a:rPr kumimoji="1" lang="ja-JP" altLang="en-US" smtClean="0"/>
              <a:t>2024/1/9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4C93875-D8A3-722F-38DC-2045CAAF1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4B9AF8E-8260-39CF-BD30-7F86AB892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EB342-2713-4FBF-8367-D62C437A1D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1493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58CEF8C-1F97-90C1-CB4B-B4A3CA0B4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23E63DD-4F57-B968-351D-C0B51E4470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C219B3A-90C3-4E14-248A-F702F5663F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5A2EDF-6018-4200-B6F3-B54EEF561304}" type="datetimeFigureOut">
              <a:rPr kumimoji="1" lang="ja-JP" altLang="en-US" smtClean="0"/>
              <a:t>2024/1/9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CEA1A3F-07F6-6B59-0C6B-A38B3678A3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A6DCE88-9C75-07A5-4103-0C124FCF90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BEB342-2713-4FBF-8367-D62C437A1D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1847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図 10" descr="100210ECO100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9"/>
          <a:stretch>
            <a:fillRect/>
          </a:stretch>
        </p:blipFill>
        <p:spPr bwMode="auto">
          <a:xfrm>
            <a:off x="4319590" y="1268415"/>
            <a:ext cx="4567237" cy="535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圧入原理02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924017" y="554078"/>
            <a:ext cx="8346734" cy="6260051"/>
          </a:xfrm>
          <a:prstGeom prst="rect">
            <a:avLst/>
          </a:prstGeom>
        </p:spPr>
      </p:pic>
      <p:grpSp>
        <p:nvGrpSpPr>
          <p:cNvPr id="5" name="Group 5">
            <a:extLst>
              <a:ext uri="{FF2B5EF4-FFF2-40B4-BE49-F238E27FC236}">
                <a16:creationId xmlns:a16="http://schemas.microsoft.com/office/drawing/2014/main" id="{84049C1E-F168-4E08-9842-84ADB6177FD2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115888"/>
            <a:ext cx="8153400" cy="476250"/>
            <a:chOff x="192" y="84"/>
            <a:chExt cx="5136" cy="300"/>
          </a:xfrm>
        </p:grpSpPr>
        <p:sp>
          <p:nvSpPr>
            <p:cNvPr id="6" name="Rectangle 8">
              <a:extLst>
                <a:ext uri="{FF2B5EF4-FFF2-40B4-BE49-F238E27FC236}">
                  <a16:creationId xmlns:a16="http://schemas.microsoft.com/office/drawing/2014/main" id="{179CBB86-7372-417D-9CEC-1955E3A513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" y="84"/>
              <a:ext cx="4830" cy="300"/>
            </a:xfrm>
            <a:prstGeom prst="rect">
              <a:avLst/>
            </a:prstGeom>
            <a:solidFill>
              <a:srgbClr val="0033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l" eaLnBrk="0" hangingPunct="0"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algn="l" eaLnBrk="0" hangingPunct="0"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algn="l" eaLnBrk="0" hangingPunct="0"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algn="l" eaLnBrk="0" hangingPunct="0"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algn="l" eaLnBrk="0" hangingPunct="0"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algn="ctr" eaLnBrk="1" hangingPunct="1">
                <a:buFont typeface="Wingdings" panose="05000000000000000000" pitchFamily="2" charset="2"/>
                <a:buNone/>
              </a:pPr>
              <a:endParaRPr lang="ja-JP" altLang="en-US" sz="2400">
                <a:latin typeface="ＭＳ Ｐゴシック" panose="020B0600070205080204" pitchFamily="50" charset="-128"/>
              </a:endParaRPr>
            </a:p>
          </p:txBody>
        </p:sp>
        <p:sp>
          <p:nvSpPr>
            <p:cNvPr id="8" name="AutoShape 6">
              <a:extLst>
                <a:ext uri="{FF2B5EF4-FFF2-40B4-BE49-F238E27FC236}">
                  <a16:creationId xmlns:a16="http://schemas.microsoft.com/office/drawing/2014/main" id="{71558EAD-D3A4-4438-B9CF-BE7D6D6E66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" y="84"/>
              <a:ext cx="360" cy="300"/>
            </a:xfrm>
            <a:prstGeom prst="parallelogram">
              <a:avLst>
                <a:gd name="adj" fmla="val 41739"/>
              </a:avLst>
            </a:prstGeom>
            <a:solidFill>
              <a:srgbClr val="0033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l" eaLnBrk="0" hangingPunct="0"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algn="l" eaLnBrk="0" hangingPunct="0"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algn="l" eaLnBrk="0" hangingPunct="0"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algn="l" eaLnBrk="0" hangingPunct="0"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algn="l" eaLnBrk="0" hangingPunct="0"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algn="ctr" eaLnBrk="1" hangingPunct="1">
                <a:buFont typeface="Wingdings" panose="05000000000000000000" pitchFamily="2" charset="2"/>
                <a:buNone/>
              </a:pPr>
              <a:endParaRPr lang="ja-JP" altLang="en-US" sz="2400">
                <a:latin typeface="ＭＳ Ｐゴシック" panose="020B0600070205080204" pitchFamily="50" charset="-128"/>
              </a:endParaRPr>
            </a:p>
          </p:txBody>
        </p:sp>
        <p:sp>
          <p:nvSpPr>
            <p:cNvPr id="9" name="AutoShape 7">
              <a:extLst>
                <a:ext uri="{FF2B5EF4-FFF2-40B4-BE49-F238E27FC236}">
                  <a16:creationId xmlns:a16="http://schemas.microsoft.com/office/drawing/2014/main" id="{4CFADE27-79BF-4D50-8B21-02DF1372AD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" y="84"/>
              <a:ext cx="252" cy="300"/>
            </a:xfrm>
            <a:prstGeom prst="parallelogram">
              <a:avLst>
                <a:gd name="adj" fmla="val 50000"/>
              </a:avLst>
            </a:prstGeom>
            <a:solidFill>
              <a:srgbClr val="0033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l" eaLnBrk="0" hangingPunct="0"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algn="l" eaLnBrk="0" hangingPunct="0"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algn="l" eaLnBrk="0" hangingPunct="0"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algn="l" eaLnBrk="0" hangingPunct="0"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algn="l" eaLnBrk="0" hangingPunct="0"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algn="ctr" eaLnBrk="1" hangingPunct="1">
                <a:buFont typeface="Wingdings" panose="05000000000000000000" pitchFamily="2" charset="2"/>
                <a:buNone/>
              </a:pPr>
              <a:endParaRPr lang="ja-JP" altLang="en-US" sz="2400">
                <a:latin typeface="ＭＳ Ｐゴシック" panose="020B0600070205080204" pitchFamily="50" charset="-128"/>
              </a:endParaRPr>
            </a:p>
          </p:txBody>
        </p:sp>
      </p:grpSp>
      <p:sp>
        <p:nvSpPr>
          <p:cNvPr id="10" name="Rectangle 1034">
            <a:extLst>
              <a:ext uri="{FF2B5EF4-FFF2-40B4-BE49-F238E27FC236}">
                <a16:creationId xmlns:a16="http://schemas.microsoft.com/office/drawing/2014/main" id="{909A0725-FF45-40CE-BCD9-F8ABF28A56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76200"/>
            <a:ext cx="8305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0" bIns="0" anchor="ctr"/>
          <a:lstStyle>
            <a:lvl1pPr algn="l" eaLnBrk="0" hangingPunct="0"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algn="l" eaLnBrk="0" hangingPunct="0"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algn="l" eaLnBrk="0" hangingPunct="0"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algn="l" eaLnBrk="0" hangingPunct="0"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algn="l" eaLnBrk="0" hangingPunct="0"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ja-JP" altLang="en-US" dirty="0">
                <a:solidFill>
                  <a:schemeClr val="bg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rPr>
              <a:t>反力を利用する圧入原理</a:t>
            </a:r>
            <a:endParaRPr lang="ja-JP" altLang="en-US" dirty="0">
              <a:solidFill>
                <a:srgbClr val="FFFF00"/>
              </a:solidFill>
              <a:latin typeface="Arial" panose="020B0604020202020204" pitchFamily="34" charset="0"/>
              <a:ea typeface="HGP創英角ｺﾞｼｯｸUB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1163556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23171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DB1616E-EFF1-B48E-83E7-C594177F145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508B6E8-3B42-0793-5EED-556F50554A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18785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</Words>
  <Application>Microsoft Office PowerPoint</Application>
  <PresentationFormat>ワイド画面</PresentationFormat>
  <Paragraphs>6</Paragraphs>
  <Slides>2</Slides>
  <Notes>1</Notes>
  <HiddenSlides>0</HiddenSlides>
  <MMClips>1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ＭＳ Ｐゴシック</vt:lpstr>
      <vt:lpstr>游ゴシック</vt:lpstr>
      <vt:lpstr>游ゴシック Light</vt:lpstr>
      <vt:lpstr>Arial</vt:lpstr>
      <vt:lpstr>Wingdings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石原　龍太郎</dc:creator>
  <cp:lastModifiedBy>石原　龍太郎</cp:lastModifiedBy>
  <cp:revision>1</cp:revision>
  <dcterms:created xsi:type="dcterms:W3CDTF">2024-01-09T00:31:13Z</dcterms:created>
  <dcterms:modified xsi:type="dcterms:W3CDTF">2024-01-09T00:31:13Z</dcterms:modified>
</cp:coreProperties>
</file>